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F2tjMI8NE.mp4" Type="http://schemas.openxmlformats.org/officeDocument/2006/relationships/video"/><Relationship Id="rId4" Target="../media/VAF2tjMI8NE.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 Id="rId6" Target="../media/VAF2s-jvVKw.mp4" Type="http://schemas.openxmlformats.org/officeDocument/2006/relationships/video"/><Relationship Id="rId7" Target="../media/VAF2s-jvVKw.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gif" Type="http://schemas.openxmlformats.org/officeDocument/2006/relationships/image"/><Relationship Id="rId3"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gif" Type="http://schemas.openxmlformats.org/officeDocument/2006/relationships/image"/><Relationship Id="rId3"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AutoShape 2" id="2"/>
          <p:cNvSpPr/>
          <p:nvPr/>
        </p:nvSpPr>
        <p:spPr>
          <a:xfrm>
            <a:off x="5599765" y="8710967"/>
            <a:ext cx="3544235" cy="0"/>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17870240" y="0"/>
            <a:ext cx="417760" cy="2111559"/>
            <a:chOff x="0" y="0"/>
            <a:chExt cx="152400" cy="770303"/>
          </a:xfrm>
        </p:grpSpPr>
        <p:sp>
          <p:nvSpPr>
            <p:cNvPr name="Freeform 4" id="4"/>
            <p:cNvSpPr/>
            <p:nvPr/>
          </p:nvSpPr>
          <p:spPr>
            <a:xfrm flipH="false" flipV="false" rot="0">
              <a:off x="0" y="0"/>
              <a:ext cx="152400" cy="770303"/>
            </a:xfrm>
            <a:custGeom>
              <a:avLst/>
              <a:gdLst/>
              <a:ahLst/>
              <a:cxnLst/>
              <a:rect r="r" b="b" t="t" l="l"/>
              <a:pathLst>
                <a:path h="770303" w="152400">
                  <a:moveTo>
                    <a:pt x="0" y="0"/>
                  </a:moveTo>
                  <a:lnTo>
                    <a:pt x="152400" y="0"/>
                  </a:lnTo>
                  <a:lnTo>
                    <a:pt x="152400" y="770303"/>
                  </a:lnTo>
                  <a:lnTo>
                    <a:pt x="0" y="770303"/>
                  </a:lnTo>
                  <a:close/>
                </a:path>
              </a:pathLst>
            </a:custGeom>
            <a:solidFill>
              <a:srgbClr val="000000"/>
            </a:solidFill>
          </p:spPr>
        </p:sp>
      </p:grpSp>
      <p:sp>
        <p:nvSpPr>
          <p:cNvPr name="TextBox 5" id="5"/>
          <p:cNvSpPr txBox="true"/>
          <p:nvPr/>
        </p:nvSpPr>
        <p:spPr>
          <a:xfrm rot="0">
            <a:off x="6959888" y="5004411"/>
            <a:ext cx="10465754" cy="1917109"/>
          </a:xfrm>
          <a:prstGeom prst="rect">
            <a:avLst/>
          </a:prstGeom>
        </p:spPr>
        <p:txBody>
          <a:bodyPr anchor="t" rtlCol="false" tIns="0" lIns="0" bIns="0" rIns="0">
            <a:spAutoFit/>
          </a:bodyPr>
          <a:lstStyle/>
          <a:p>
            <a:pPr>
              <a:lnSpc>
                <a:spcPts val="7492"/>
              </a:lnSpc>
            </a:pPr>
            <a:r>
              <a:rPr lang="en-US" sz="7135">
                <a:solidFill>
                  <a:srgbClr val="FFFFFF"/>
                </a:solidFill>
                <a:latin typeface="Roboto Bold"/>
              </a:rPr>
              <a:t>CUSTOMER SHOPPING TRENDS</a:t>
            </a:r>
          </a:p>
        </p:txBody>
      </p:sp>
      <p:sp>
        <p:nvSpPr>
          <p:cNvPr name="AutoShape 6" id="6"/>
          <p:cNvSpPr/>
          <p:nvPr/>
        </p:nvSpPr>
        <p:spPr>
          <a:xfrm rot="5400000">
            <a:off x="6424699" y="2180523"/>
            <a:ext cx="4389622" cy="0"/>
          </a:xfrm>
          <a:prstGeom prst="line">
            <a:avLst/>
          </a:prstGeom>
          <a:ln cap="flat" w="28575">
            <a:solidFill>
              <a:srgbClr val="FFFFFF"/>
            </a:solidFill>
            <a:prstDash val="solid"/>
            <a:headEnd type="none" len="sm" w="sm"/>
            <a:tailEnd type="none" len="sm" w="sm"/>
          </a:ln>
        </p:spPr>
      </p:sp>
      <p:sp>
        <p:nvSpPr>
          <p:cNvPr name="AutoShape 7" id="7"/>
          <p:cNvSpPr/>
          <p:nvPr/>
        </p:nvSpPr>
        <p:spPr>
          <a:xfrm rot="0">
            <a:off x="14713" y="7431534"/>
            <a:ext cx="8580985"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828063" y="2687878"/>
            <a:ext cx="4152550" cy="4114800"/>
          </a:xfrm>
          <a:custGeom>
            <a:avLst/>
            <a:gdLst/>
            <a:ahLst/>
            <a:cxnLst/>
            <a:rect r="r" b="b" t="t" l="l"/>
            <a:pathLst>
              <a:path h="4114800" w="4152550">
                <a:moveTo>
                  <a:pt x="0" y="0"/>
                </a:moveTo>
                <a:lnTo>
                  <a:pt x="4152550" y="0"/>
                </a:lnTo>
                <a:lnTo>
                  <a:pt x="41525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51744" y="2418194"/>
            <a:ext cx="11584512" cy="6599233"/>
          </a:xfrm>
          <a:custGeom>
            <a:avLst/>
            <a:gdLst/>
            <a:ahLst/>
            <a:cxnLst/>
            <a:rect r="r" b="b" t="t" l="l"/>
            <a:pathLst>
              <a:path h="6599233" w="11584512">
                <a:moveTo>
                  <a:pt x="0" y="0"/>
                </a:moveTo>
                <a:lnTo>
                  <a:pt x="11584512" y="0"/>
                </a:lnTo>
                <a:lnTo>
                  <a:pt x="11584512" y="6599233"/>
                </a:lnTo>
                <a:lnTo>
                  <a:pt x="0" y="6599233"/>
                </a:lnTo>
                <a:lnTo>
                  <a:pt x="0" y="0"/>
                </a:lnTo>
                <a:close/>
              </a:path>
            </a:pathLst>
          </a:custGeom>
          <a:blipFill>
            <a:blip r:embed="rId2"/>
            <a:stretch>
              <a:fillRect l="0" t="-14417" r="0" b="-11731"/>
            </a:stretch>
          </a:blipFill>
        </p:spPr>
      </p:sp>
      <p:sp>
        <p:nvSpPr>
          <p:cNvPr name="TextBox 3" id="3"/>
          <p:cNvSpPr txBox="true"/>
          <p:nvPr/>
        </p:nvSpPr>
        <p:spPr>
          <a:xfrm rot="0">
            <a:off x="7793639" y="705485"/>
            <a:ext cx="2317849"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Your paragraph text</a:t>
            </a:r>
          </a:p>
        </p:txBody>
      </p:sp>
      <p:sp>
        <p:nvSpPr>
          <p:cNvPr name="TextBox 4" id="4"/>
          <p:cNvSpPr txBox="true"/>
          <p:nvPr/>
        </p:nvSpPr>
        <p:spPr>
          <a:xfrm rot="0">
            <a:off x="8842505" y="1218476"/>
            <a:ext cx="22011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anva Sans"/>
              </a:rPr>
              <a:t>xt</a:t>
            </a:r>
          </a:p>
        </p:txBody>
      </p:sp>
      <p:sp>
        <p:nvSpPr>
          <p:cNvPr name="TextBox 5" id="5"/>
          <p:cNvSpPr txBox="true"/>
          <p:nvPr/>
        </p:nvSpPr>
        <p:spPr>
          <a:xfrm rot="0">
            <a:off x="4271435" y="828992"/>
            <a:ext cx="9362256" cy="464821"/>
          </a:xfrm>
          <a:prstGeom prst="rect">
            <a:avLst/>
          </a:prstGeom>
        </p:spPr>
        <p:txBody>
          <a:bodyPr anchor="t" rtlCol="false" tIns="0" lIns="0" bIns="0" rIns="0">
            <a:spAutoFit/>
          </a:bodyPr>
          <a:lstStyle/>
          <a:p>
            <a:pPr algn="ctr">
              <a:lnSpc>
                <a:spcPts val="3779"/>
              </a:lnSpc>
              <a:spcBef>
                <a:spcPct val="0"/>
              </a:spcBef>
            </a:pPr>
            <a:r>
              <a:rPr lang="en-US" sz="2699">
                <a:solidFill>
                  <a:srgbClr val="121723"/>
                </a:solidFill>
                <a:latin typeface="Canva Sans"/>
              </a:rPr>
              <a:t>Maps Of Location Colored By Average Purchase Amount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769566"/>
            <a:ext cx="18288000" cy="1517434"/>
            <a:chOff x="0" y="0"/>
            <a:chExt cx="4816593" cy="399653"/>
          </a:xfrm>
        </p:grpSpPr>
        <p:sp>
          <p:nvSpPr>
            <p:cNvPr name="Freeform 3" id="3"/>
            <p:cNvSpPr/>
            <p:nvPr/>
          </p:nvSpPr>
          <p:spPr>
            <a:xfrm flipH="false" flipV="false" rot="0">
              <a:off x="0" y="0"/>
              <a:ext cx="4816592" cy="399653"/>
            </a:xfrm>
            <a:custGeom>
              <a:avLst/>
              <a:gdLst/>
              <a:ahLst/>
              <a:cxnLst/>
              <a:rect r="r" b="b" t="t" l="l"/>
              <a:pathLst>
                <a:path h="399653" w="4816592">
                  <a:moveTo>
                    <a:pt x="0" y="0"/>
                  </a:moveTo>
                  <a:lnTo>
                    <a:pt x="4816592" y="0"/>
                  </a:lnTo>
                  <a:lnTo>
                    <a:pt x="4816592" y="399653"/>
                  </a:lnTo>
                  <a:lnTo>
                    <a:pt x="0" y="399653"/>
                  </a:lnTo>
                  <a:close/>
                </a:path>
              </a:pathLst>
            </a:custGeom>
            <a:solidFill>
              <a:srgbClr val="222222"/>
            </a:solidFill>
          </p:spPr>
        </p:sp>
        <p:sp>
          <p:nvSpPr>
            <p:cNvPr name="TextBox 4" id="4"/>
            <p:cNvSpPr txBox="true"/>
            <p:nvPr/>
          </p:nvSpPr>
          <p:spPr>
            <a:xfrm>
              <a:off x="0" y="-38100"/>
              <a:ext cx="4816593" cy="437753"/>
            </a:xfrm>
            <a:prstGeom prst="rect">
              <a:avLst/>
            </a:prstGeom>
          </p:spPr>
          <p:txBody>
            <a:bodyPr anchor="ctr" rtlCol="false" tIns="50800" lIns="50800" bIns="50800" rIns="50800"/>
            <a:lstStyle/>
            <a:p>
              <a:pPr algn="ctr">
                <a:lnSpc>
                  <a:spcPts val="26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198815" y="1640136"/>
            <a:ext cx="12175327" cy="7006728"/>
          </a:xfrm>
          <a:prstGeom prst="rect">
            <a:avLst/>
          </a:prstGeom>
        </p:spPr>
      </p:pic>
      <p:sp>
        <p:nvSpPr>
          <p:cNvPr name="TextBox 6" id="6"/>
          <p:cNvSpPr txBox="true"/>
          <p:nvPr/>
        </p:nvSpPr>
        <p:spPr>
          <a:xfrm rot="0">
            <a:off x="8030617" y="659129"/>
            <a:ext cx="2226766" cy="662941"/>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Canva Sans"/>
              </a:rPr>
              <a:t>Tree Map</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20478"/>
            <a:ext cx="1364038" cy="1366522"/>
          </a:xfrm>
          <a:custGeom>
            <a:avLst/>
            <a:gdLst/>
            <a:ahLst/>
            <a:cxnLst/>
            <a:rect r="r" b="b" t="t" l="l"/>
            <a:pathLst>
              <a:path h="1366522" w="1364038">
                <a:moveTo>
                  <a:pt x="0" y="0"/>
                </a:moveTo>
                <a:lnTo>
                  <a:pt x="1364038" y="0"/>
                </a:lnTo>
                <a:lnTo>
                  <a:pt x="1364038" y="1366522"/>
                </a:lnTo>
                <a:lnTo>
                  <a:pt x="0" y="13665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7383" y="9258300"/>
            <a:ext cx="1026830" cy="1028700"/>
          </a:xfrm>
          <a:custGeom>
            <a:avLst/>
            <a:gdLst/>
            <a:ahLst/>
            <a:cxnLst/>
            <a:rect r="r" b="b" t="t" l="l"/>
            <a:pathLst>
              <a:path h="1028700" w="1026830">
                <a:moveTo>
                  <a:pt x="0" y="0"/>
                </a:moveTo>
                <a:lnTo>
                  <a:pt x="1026829" y="0"/>
                </a:lnTo>
                <a:lnTo>
                  <a:pt x="10268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29167" y="9603739"/>
            <a:ext cx="682019" cy="683261"/>
          </a:xfrm>
          <a:custGeom>
            <a:avLst/>
            <a:gdLst/>
            <a:ahLst/>
            <a:cxnLst/>
            <a:rect r="r" b="b" t="t" l="l"/>
            <a:pathLst>
              <a:path h="683261" w="682019">
                <a:moveTo>
                  <a:pt x="0" y="0"/>
                </a:moveTo>
                <a:lnTo>
                  <a:pt x="682019" y="0"/>
                </a:lnTo>
                <a:lnTo>
                  <a:pt x="682019" y="683261"/>
                </a:lnTo>
                <a:lnTo>
                  <a:pt x="0" y="683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82019" y="2628956"/>
            <a:ext cx="7419522" cy="6291521"/>
          </a:xfrm>
          <a:custGeom>
            <a:avLst/>
            <a:gdLst/>
            <a:ahLst/>
            <a:cxnLst/>
            <a:rect r="r" b="b" t="t" l="l"/>
            <a:pathLst>
              <a:path h="6291521" w="7419522">
                <a:moveTo>
                  <a:pt x="0" y="0"/>
                </a:moveTo>
                <a:lnTo>
                  <a:pt x="7419522" y="0"/>
                </a:lnTo>
                <a:lnTo>
                  <a:pt x="7419522" y="6291522"/>
                </a:lnTo>
                <a:lnTo>
                  <a:pt x="0" y="6291522"/>
                </a:lnTo>
                <a:lnTo>
                  <a:pt x="0" y="0"/>
                </a:lnTo>
                <a:close/>
              </a:path>
            </a:pathLst>
          </a:custGeom>
          <a:blipFill>
            <a:blip r:embed="rId4"/>
            <a:stretch>
              <a:fillRect l="0" t="0" r="0" b="0"/>
            </a:stretch>
          </a:blipFill>
        </p:spPr>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4712" r="0" b="0"/>
          <a:stretch>
            <a:fillRect/>
          </a:stretch>
        </p:blipFill>
        <p:spPr>
          <a:xfrm flipH="false" flipV="false" rot="0">
            <a:off x="9871322" y="2628956"/>
            <a:ext cx="7387978" cy="6618883"/>
          </a:xfrm>
          <a:prstGeom prst="rect">
            <a:avLst/>
          </a:prstGeom>
        </p:spPr>
      </p:pic>
      <p:sp>
        <p:nvSpPr>
          <p:cNvPr name="TextBox 7" id="7"/>
          <p:cNvSpPr txBox="true"/>
          <p:nvPr/>
        </p:nvSpPr>
        <p:spPr>
          <a:xfrm rot="0">
            <a:off x="6469637" y="325451"/>
            <a:ext cx="5061570"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Canva Sans"/>
              </a:rPr>
              <a:t>MULTIVARIANT ANALYSIS</a:t>
            </a:r>
          </a:p>
        </p:txBody>
      </p:sp>
      <p:sp>
        <p:nvSpPr>
          <p:cNvPr name="TextBox 8" id="8"/>
          <p:cNvSpPr txBox="true"/>
          <p:nvPr/>
        </p:nvSpPr>
        <p:spPr>
          <a:xfrm rot="0">
            <a:off x="335014" y="1265877"/>
            <a:ext cx="10271247" cy="448820"/>
          </a:xfrm>
          <a:prstGeom prst="rect">
            <a:avLst/>
          </a:prstGeom>
        </p:spPr>
        <p:txBody>
          <a:bodyPr anchor="t" rtlCol="false" tIns="0" lIns="0" bIns="0" rIns="0">
            <a:spAutoFit/>
          </a:bodyPr>
          <a:lstStyle/>
          <a:p>
            <a:pPr algn="ctr">
              <a:lnSpc>
                <a:spcPts val="3611"/>
              </a:lnSpc>
              <a:spcBef>
                <a:spcPct val="0"/>
              </a:spcBef>
            </a:pPr>
            <a:r>
              <a:rPr lang="en-US" sz="2579">
                <a:solidFill>
                  <a:srgbClr val="000000"/>
                </a:solidFill>
                <a:latin typeface="Canva Sans"/>
              </a:rPr>
              <a:t>Frequency Of  Purchases  VS.  By Subscription VS Catrgory</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93351" y="2042051"/>
            <a:ext cx="9780701" cy="7216249"/>
          </a:xfrm>
          <a:custGeom>
            <a:avLst/>
            <a:gdLst/>
            <a:ahLst/>
            <a:cxnLst/>
            <a:rect r="r" b="b" t="t" l="l"/>
            <a:pathLst>
              <a:path h="7216249" w="9780701">
                <a:moveTo>
                  <a:pt x="0" y="0"/>
                </a:moveTo>
                <a:lnTo>
                  <a:pt x="9780701" y="0"/>
                </a:lnTo>
                <a:lnTo>
                  <a:pt x="9780701" y="7216249"/>
                </a:lnTo>
                <a:lnTo>
                  <a:pt x="0" y="7216249"/>
                </a:lnTo>
                <a:lnTo>
                  <a:pt x="0" y="0"/>
                </a:lnTo>
                <a:close/>
              </a:path>
            </a:pathLst>
          </a:custGeom>
          <a:blipFill>
            <a:blip r:embed="rId2"/>
            <a:stretch>
              <a:fillRect l="0" t="0" r="0" b="0"/>
            </a:stretch>
          </a:blipFill>
        </p:spPr>
      </p:sp>
      <p:sp>
        <p:nvSpPr>
          <p:cNvPr name="Freeform 3" id="3"/>
          <p:cNvSpPr/>
          <p:nvPr/>
        </p:nvSpPr>
        <p:spPr>
          <a:xfrm flipH="false" flipV="false" rot="0">
            <a:off x="16650735" y="8721365"/>
            <a:ext cx="1637265" cy="1565635"/>
          </a:xfrm>
          <a:custGeom>
            <a:avLst/>
            <a:gdLst/>
            <a:ahLst/>
            <a:cxnLst/>
            <a:rect r="r" b="b" t="t" l="l"/>
            <a:pathLst>
              <a:path h="1565635" w="1637265">
                <a:moveTo>
                  <a:pt x="0" y="0"/>
                </a:moveTo>
                <a:lnTo>
                  <a:pt x="1637265" y="0"/>
                </a:lnTo>
                <a:lnTo>
                  <a:pt x="1637265" y="1565635"/>
                </a:lnTo>
                <a:lnTo>
                  <a:pt x="0" y="1565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56338" y="9504183"/>
            <a:ext cx="818633" cy="782817"/>
          </a:xfrm>
          <a:custGeom>
            <a:avLst/>
            <a:gdLst/>
            <a:ahLst/>
            <a:cxnLst/>
            <a:rect r="r" b="b" t="t" l="l"/>
            <a:pathLst>
              <a:path h="782817" w="818633">
                <a:moveTo>
                  <a:pt x="0" y="0"/>
                </a:moveTo>
                <a:lnTo>
                  <a:pt x="818632" y="0"/>
                </a:lnTo>
                <a:lnTo>
                  <a:pt x="818632" y="782817"/>
                </a:lnTo>
                <a:lnTo>
                  <a:pt x="0" y="782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74970" y="9258300"/>
            <a:ext cx="1075765" cy="1028700"/>
          </a:xfrm>
          <a:custGeom>
            <a:avLst/>
            <a:gdLst/>
            <a:ahLst/>
            <a:cxnLst/>
            <a:rect r="r" b="b" t="t" l="l"/>
            <a:pathLst>
              <a:path h="1028700" w="1075765">
                <a:moveTo>
                  <a:pt x="0" y="0"/>
                </a:moveTo>
                <a:lnTo>
                  <a:pt x="1075765" y="0"/>
                </a:lnTo>
                <a:lnTo>
                  <a:pt x="1075765" y="1028700"/>
                </a:lnTo>
                <a:lnTo>
                  <a:pt x="0" y="1028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611065" y="723547"/>
            <a:ext cx="11145273" cy="543631"/>
          </a:xfrm>
          <a:prstGeom prst="rect">
            <a:avLst/>
          </a:prstGeom>
        </p:spPr>
        <p:txBody>
          <a:bodyPr anchor="t" rtlCol="false" tIns="0" lIns="0" bIns="0" rIns="0">
            <a:spAutoFit/>
          </a:bodyPr>
          <a:lstStyle/>
          <a:p>
            <a:pPr algn="ctr">
              <a:lnSpc>
                <a:spcPts val="4453"/>
              </a:lnSpc>
              <a:spcBef>
                <a:spcPct val="0"/>
              </a:spcBef>
            </a:pPr>
            <a:r>
              <a:rPr lang="en-US" sz="3181">
                <a:solidFill>
                  <a:srgbClr val="000000"/>
                </a:solidFill>
                <a:latin typeface="Canva Sans"/>
              </a:rPr>
              <a:t>Corelation between Purchases VS Subscription Status</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40670" cy="10287000"/>
            <a:chOff x="0" y="0"/>
            <a:chExt cx="537460" cy="2709333"/>
          </a:xfrm>
        </p:grpSpPr>
        <p:sp>
          <p:nvSpPr>
            <p:cNvPr name="Freeform 3" id="3"/>
            <p:cNvSpPr/>
            <p:nvPr/>
          </p:nvSpPr>
          <p:spPr>
            <a:xfrm flipH="false" flipV="false" rot="0">
              <a:off x="0" y="0"/>
              <a:ext cx="537460" cy="2709333"/>
            </a:xfrm>
            <a:custGeom>
              <a:avLst/>
              <a:gdLst/>
              <a:ahLst/>
              <a:cxnLst/>
              <a:rect r="r" b="b" t="t" l="l"/>
              <a:pathLst>
                <a:path h="2709333" w="537460">
                  <a:moveTo>
                    <a:pt x="0" y="0"/>
                  </a:moveTo>
                  <a:lnTo>
                    <a:pt x="537460" y="0"/>
                  </a:lnTo>
                  <a:lnTo>
                    <a:pt x="537460" y="2709333"/>
                  </a:lnTo>
                  <a:lnTo>
                    <a:pt x="0" y="2709333"/>
                  </a:lnTo>
                  <a:close/>
                </a:path>
              </a:pathLst>
            </a:custGeom>
            <a:solidFill>
              <a:srgbClr val="222222"/>
            </a:solidFill>
          </p:spPr>
        </p:sp>
        <p:sp>
          <p:nvSpPr>
            <p:cNvPr name="TextBox 4" id="4"/>
            <p:cNvSpPr txBox="true"/>
            <p:nvPr/>
          </p:nvSpPr>
          <p:spPr>
            <a:xfrm>
              <a:off x="0" y="-38100"/>
              <a:ext cx="537460"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986294" y="3659564"/>
            <a:ext cx="6790152" cy="1483936"/>
          </a:xfrm>
          <a:prstGeom prst="rect">
            <a:avLst/>
          </a:prstGeom>
        </p:spPr>
        <p:txBody>
          <a:bodyPr anchor="t" rtlCol="false" tIns="0" lIns="0" bIns="0" rIns="0">
            <a:spAutoFit/>
          </a:bodyPr>
          <a:lstStyle/>
          <a:p>
            <a:pPr algn="ctr">
              <a:lnSpc>
                <a:spcPts val="12183"/>
              </a:lnSpc>
              <a:spcBef>
                <a:spcPct val="0"/>
              </a:spcBef>
            </a:pPr>
            <a:r>
              <a:rPr lang="en-US" sz="8702">
                <a:solidFill>
                  <a:srgbClr val="000000"/>
                </a:solidFill>
                <a:latin typeface="Canva Sans"/>
              </a:rPr>
              <a:t>MODELS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72134" y="205770"/>
            <a:ext cx="10343731" cy="1483936"/>
          </a:xfrm>
          <a:prstGeom prst="rect">
            <a:avLst/>
          </a:prstGeom>
        </p:spPr>
        <p:txBody>
          <a:bodyPr anchor="t" rtlCol="false" tIns="0" lIns="0" bIns="0" rIns="0">
            <a:spAutoFit/>
          </a:bodyPr>
          <a:lstStyle/>
          <a:p>
            <a:pPr algn="ctr">
              <a:lnSpc>
                <a:spcPts val="12183"/>
              </a:lnSpc>
              <a:spcBef>
                <a:spcPct val="0"/>
              </a:spcBef>
            </a:pPr>
            <a:r>
              <a:rPr lang="en-US" sz="8702">
                <a:solidFill>
                  <a:srgbClr val="000000"/>
                </a:solidFill>
                <a:latin typeface="Canva Sans"/>
              </a:rPr>
              <a:t>SMOTE ANALYSIS</a:t>
            </a:r>
          </a:p>
        </p:txBody>
      </p:sp>
      <p:sp>
        <p:nvSpPr>
          <p:cNvPr name="TextBox 3" id="3"/>
          <p:cNvSpPr txBox="true"/>
          <p:nvPr/>
        </p:nvSpPr>
        <p:spPr>
          <a:xfrm rot="0">
            <a:off x="213781" y="5353276"/>
            <a:ext cx="18288000" cy="789305"/>
          </a:xfrm>
          <a:prstGeom prst="rect">
            <a:avLst/>
          </a:prstGeom>
        </p:spPr>
        <p:txBody>
          <a:bodyPr anchor="t" rtlCol="false" tIns="0" lIns="0" bIns="0" rIns="0">
            <a:spAutoFit/>
          </a:bodyPr>
          <a:lstStyle/>
          <a:p>
            <a:pPr marL="496567" indent="-248284" lvl="1">
              <a:lnSpc>
                <a:spcPts val="3219"/>
              </a:lnSpc>
              <a:buFont typeface="Arial"/>
              <a:buChar char="•"/>
            </a:pPr>
            <a:r>
              <a:rPr lang="en-US" sz="2299">
                <a:solidFill>
                  <a:srgbClr val="000000"/>
                </a:solidFill>
                <a:latin typeface="Canva Sans"/>
              </a:rPr>
              <a:t>Using SMOTE with logistic regression can be particularly beneficial when dealing with imbalanced datasets, as it helps to alleviate issues related to biased models and poor generalization on the minority class.</a:t>
            </a:r>
          </a:p>
        </p:txBody>
      </p:sp>
      <p:sp>
        <p:nvSpPr>
          <p:cNvPr name="TextBox 4" id="4"/>
          <p:cNvSpPr txBox="true"/>
          <p:nvPr/>
        </p:nvSpPr>
        <p:spPr>
          <a:xfrm rot="0">
            <a:off x="0" y="3241768"/>
            <a:ext cx="18288000" cy="905511"/>
          </a:xfrm>
          <a:prstGeom prst="rect">
            <a:avLst/>
          </a:prstGeom>
        </p:spPr>
        <p:txBody>
          <a:bodyPr anchor="t" rtlCol="false" tIns="0" lIns="0" bIns="0" rIns="0">
            <a:spAutoFit/>
          </a:bodyPr>
          <a:lstStyle/>
          <a:p>
            <a:pPr marL="561336" indent="-280668" lvl="1">
              <a:lnSpc>
                <a:spcPts val="3639"/>
              </a:lnSpc>
              <a:buFont typeface="Arial"/>
              <a:buChar char="•"/>
            </a:pPr>
            <a:r>
              <a:rPr lang="en-US" sz="2599">
                <a:solidFill>
                  <a:srgbClr val="000000"/>
                </a:solidFill>
                <a:latin typeface="Canva Sans"/>
              </a:rPr>
              <a:t>SMOTE is a specific type of oversampling that generates synthetic examples for the minority class rather than duplicating existing instances.</a:t>
            </a:r>
          </a:p>
        </p:txBody>
      </p:sp>
      <p:sp>
        <p:nvSpPr>
          <p:cNvPr name="TextBox 5" id="5"/>
          <p:cNvSpPr txBox="true"/>
          <p:nvPr/>
        </p:nvSpPr>
        <p:spPr>
          <a:xfrm rot="0">
            <a:off x="0" y="7358105"/>
            <a:ext cx="18288000" cy="815529"/>
          </a:xfrm>
          <a:prstGeom prst="rect">
            <a:avLst/>
          </a:prstGeom>
        </p:spPr>
        <p:txBody>
          <a:bodyPr anchor="t" rtlCol="false" tIns="0" lIns="0" bIns="0" rIns="0">
            <a:spAutoFit/>
          </a:bodyPr>
          <a:lstStyle/>
          <a:p>
            <a:pPr marL="516557" indent="-258278" lvl="1">
              <a:lnSpc>
                <a:spcPts val="3349"/>
              </a:lnSpc>
              <a:buFont typeface="Arial"/>
              <a:buChar char="•"/>
            </a:pPr>
            <a:r>
              <a:rPr lang="en-US" sz="2392">
                <a:solidFill>
                  <a:srgbClr val="000000"/>
                </a:solidFill>
                <a:latin typeface="Canva Sans"/>
              </a:rPr>
              <a:t>Variance Inflation Factor (VIF) and Multicollinearity:VIF quantifies the extent of multicollinearity in regression models by measuring how much the variance of an estimated regression coefficient increases if predictors are correlated.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77325" y="0"/>
            <a:ext cx="1810675" cy="10287000"/>
            <a:chOff x="0" y="0"/>
            <a:chExt cx="476886" cy="2709333"/>
          </a:xfrm>
        </p:grpSpPr>
        <p:sp>
          <p:nvSpPr>
            <p:cNvPr name="Freeform 3" id="3"/>
            <p:cNvSpPr/>
            <p:nvPr/>
          </p:nvSpPr>
          <p:spPr>
            <a:xfrm flipH="false" flipV="false" rot="0">
              <a:off x="0" y="0"/>
              <a:ext cx="476886" cy="2709333"/>
            </a:xfrm>
            <a:custGeom>
              <a:avLst/>
              <a:gdLst/>
              <a:ahLst/>
              <a:cxnLst/>
              <a:rect r="r" b="b" t="t" l="l"/>
              <a:pathLst>
                <a:path h="2709333" w="476886">
                  <a:moveTo>
                    <a:pt x="0" y="0"/>
                  </a:moveTo>
                  <a:lnTo>
                    <a:pt x="476886" y="0"/>
                  </a:lnTo>
                  <a:lnTo>
                    <a:pt x="476886" y="2709333"/>
                  </a:lnTo>
                  <a:lnTo>
                    <a:pt x="0" y="2709333"/>
                  </a:lnTo>
                  <a:close/>
                </a:path>
              </a:pathLst>
            </a:custGeom>
            <a:solidFill>
              <a:srgbClr val="121723"/>
            </a:solidFill>
          </p:spPr>
        </p:sp>
        <p:sp>
          <p:nvSpPr>
            <p:cNvPr name="TextBox 4" id="4"/>
            <p:cNvSpPr txBox="true"/>
            <p:nvPr/>
          </p:nvSpPr>
          <p:spPr>
            <a:xfrm>
              <a:off x="0" y="-38100"/>
              <a:ext cx="476886"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84143" y="3187662"/>
            <a:ext cx="6605346" cy="5209715"/>
          </a:xfrm>
          <a:custGeom>
            <a:avLst/>
            <a:gdLst/>
            <a:ahLst/>
            <a:cxnLst/>
            <a:rect r="r" b="b" t="t" l="l"/>
            <a:pathLst>
              <a:path h="5209715" w="6605346">
                <a:moveTo>
                  <a:pt x="0" y="0"/>
                </a:moveTo>
                <a:lnTo>
                  <a:pt x="6605346" y="0"/>
                </a:lnTo>
                <a:lnTo>
                  <a:pt x="6605346" y="5209716"/>
                </a:lnTo>
                <a:lnTo>
                  <a:pt x="0" y="5209716"/>
                </a:lnTo>
                <a:lnTo>
                  <a:pt x="0" y="0"/>
                </a:lnTo>
                <a:close/>
              </a:path>
            </a:pathLst>
          </a:custGeom>
          <a:blipFill>
            <a:blip r:embed="rId2"/>
            <a:stretch>
              <a:fillRect l="0" t="0" r="0" b="0"/>
            </a:stretch>
          </a:blipFill>
        </p:spPr>
      </p:sp>
      <p:sp>
        <p:nvSpPr>
          <p:cNvPr name="Freeform 6" id="6"/>
          <p:cNvSpPr/>
          <p:nvPr/>
        </p:nvSpPr>
        <p:spPr>
          <a:xfrm flipH="false" flipV="false" rot="0">
            <a:off x="8425026" y="3187662"/>
            <a:ext cx="7597637" cy="5212977"/>
          </a:xfrm>
          <a:custGeom>
            <a:avLst/>
            <a:gdLst/>
            <a:ahLst/>
            <a:cxnLst/>
            <a:rect r="r" b="b" t="t" l="l"/>
            <a:pathLst>
              <a:path h="5212977" w="7597637">
                <a:moveTo>
                  <a:pt x="0" y="0"/>
                </a:moveTo>
                <a:lnTo>
                  <a:pt x="7597636" y="0"/>
                </a:lnTo>
                <a:lnTo>
                  <a:pt x="7597636" y="5212977"/>
                </a:lnTo>
                <a:lnTo>
                  <a:pt x="0" y="5212977"/>
                </a:lnTo>
                <a:lnTo>
                  <a:pt x="0" y="0"/>
                </a:lnTo>
                <a:close/>
              </a:path>
            </a:pathLst>
          </a:custGeom>
          <a:blipFill>
            <a:blip r:embed="rId3"/>
            <a:stretch>
              <a:fillRect l="0" t="0" r="0" b="0"/>
            </a:stretch>
          </a:blipFill>
        </p:spPr>
      </p:sp>
      <p:sp>
        <p:nvSpPr>
          <p:cNvPr name="Freeform 7" id="7"/>
          <p:cNvSpPr/>
          <p:nvPr/>
        </p:nvSpPr>
        <p:spPr>
          <a:xfrm flipH="false" flipV="false" rot="0">
            <a:off x="0" y="8775427"/>
            <a:ext cx="1511573" cy="1511573"/>
          </a:xfrm>
          <a:custGeom>
            <a:avLst/>
            <a:gdLst/>
            <a:ahLst/>
            <a:cxnLst/>
            <a:rect r="r" b="b" t="t" l="l"/>
            <a:pathLst>
              <a:path h="1511573" w="1511573">
                <a:moveTo>
                  <a:pt x="0" y="0"/>
                </a:moveTo>
                <a:lnTo>
                  <a:pt x="1511573" y="0"/>
                </a:lnTo>
                <a:lnTo>
                  <a:pt x="1511573" y="1511573"/>
                </a:lnTo>
                <a:lnTo>
                  <a:pt x="0" y="1511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538563" y="574513"/>
            <a:ext cx="5772925" cy="822649"/>
          </a:xfrm>
          <a:prstGeom prst="rect">
            <a:avLst/>
          </a:prstGeom>
        </p:spPr>
        <p:txBody>
          <a:bodyPr anchor="t" rtlCol="false" tIns="0" lIns="0" bIns="0" rIns="0">
            <a:spAutoFit/>
          </a:bodyPr>
          <a:lstStyle/>
          <a:p>
            <a:pPr algn="ctr">
              <a:lnSpc>
                <a:spcPts val="6875"/>
              </a:lnSpc>
              <a:spcBef>
                <a:spcPct val="0"/>
              </a:spcBef>
            </a:pPr>
            <a:r>
              <a:rPr lang="en-US" sz="4910">
                <a:solidFill>
                  <a:srgbClr val="000000"/>
                </a:solidFill>
                <a:latin typeface="Canva Sans"/>
              </a:rPr>
              <a:t>Logistic Regression</a:t>
            </a:r>
          </a:p>
        </p:txBody>
      </p:sp>
      <p:sp>
        <p:nvSpPr>
          <p:cNvPr name="TextBox 9" id="9"/>
          <p:cNvSpPr txBox="true"/>
          <p:nvPr/>
        </p:nvSpPr>
        <p:spPr>
          <a:xfrm rot="0">
            <a:off x="1904552" y="2502975"/>
            <a:ext cx="2714829" cy="591643"/>
          </a:xfrm>
          <a:prstGeom prst="rect">
            <a:avLst/>
          </a:prstGeom>
        </p:spPr>
        <p:txBody>
          <a:bodyPr anchor="t" rtlCol="false" tIns="0" lIns="0" bIns="0" rIns="0">
            <a:spAutoFit/>
          </a:bodyPr>
          <a:lstStyle/>
          <a:p>
            <a:pPr algn="ctr">
              <a:lnSpc>
                <a:spcPts val="4986"/>
              </a:lnSpc>
              <a:spcBef>
                <a:spcPct val="0"/>
              </a:spcBef>
            </a:pPr>
            <a:r>
              <a:rPr lang="en-US" sz="3561">
                <a:solidFill>
                  <a:srgbClr val="000000"/>
                </a:solidFill>
                <a:latin typeface="Canva Sans"/>
              </a:rPr>
              <a:t>ROC CURVE </a:t>
            </a:r>
          </a:p>
        </p:txBody>
      </p:sp>
      <p:sp>
        <p:nvSpPr>
          <p:cNvPr name="TextBox 10" id="10"/>
          <p:cNvSpPr txBox="true"/>
          <p:nvPr/>
        </p:nvSpPr>
        <p:spPr>
          <a:xfrm rot="0">
            <a:off x="9694381" y="2502975"/>
            <a:ext cx="4219055" cy="595376"/>
          </a:xfrm>
          <a:prstGeom prst="rect">
            <a:avLst/>
          </a:prstGeom>
        </p:spPr>
        <p:txBody>
          <a:bodyPr anchor="t" rtlCol="false" tIns="0" lIns="0" bIns="0" rIns="0">
            <a:spAutoFit/>
          </a:bodyPr>
          <a:lstStyle/>
          <a:p>
            <a:pPr algn="ctr">
              <a:lnSpc>
                <a:spcPts val="4984"/>
              </a:lnSpc>
              <a:spcBef>
                <a:spcPct val="0"/>
              </a:spcBef>
            </a:pPr>
            <a:r>
              <a:rPr lang="en-US" sz="3560">
                <a:solidFill>
                  <a:srgbClr val="000000"/>
                </a:solidFill>
                <a:latin typeface="Canva Sans"/>
              </a:rPr>
              <a:t>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081" y="8860168"/>
            <a:ext cx="2428650" cy="1426832"/>
          </a:xfrm>
          <a:custGeom>
            <a:avLst/>
            <a:gdLst/>
            <a:ahLst/>
            <a:cxnLst/>
            <a:rect r="r" b="b" t="t" l="l"/>
            <a:pathLst>
              <a:path h="1426832" w="2428650">
                <a:moveTo>
                  <a:pt x="0" y="0"/>
                </a:moveTo>
                <a:lnTo>
                  <a:pt x="2428650" y="0"/>
                </a:lnTo>
                <a:lnTo>
                  <a:pt x="2428650" y="1426832"/>
                </a:lnTo>
                <a:lnTo>
                  <a:pt x="0" y="1426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3555896" y="9554534"/>
            <a:ext cx="14732075" cy="19050"/>
          </a:xfrm>
          <a:prstGeom prst="line">
            <a:avLst/>
          </a:prstGeom>
          <a:ln cap="flat" w="38100">
            <a:solidFill>
              <a:srgbClr val="000000"/>
            </a:solidFill>
            <a:prstDash val="solid"/>
            <a:headEnd type="diamond" len="lg" w="lg"/>
            <a:tailEnd type="diamond" len="lg" w="lg"/>
          </a:ln>
        </p:spPr>
      </p:sp>
      <p:sp>
        <p:nvSpPr>
          <p:cNvPr name="Freeform 4" id="4"/>
          <p:cNvSpPr/>
          <p:nvPr/>
        </p:nvSpPr>
        <p:spPr>
          <a:xfrm flipH="false" flipV="false" rot="0">
            <a:off x="4986517" y="3201111"/>
            <a:ext cx="8314967" cy="5176975"/>
          </a:xfrm>
          <a:custGeom>
            <a:avLst/>
            <a:gdLst/>
            <a:ahLst/>
            <a:cxnLst/>
            <a:rect r="r" b="b" t="t" l="l"/>
            <a:pathLst>
              <a:path h="5176975" w="8314967">
                <a:moveTo>
                  <a:pt x="0" y="0"/>
                </a:moveTo>
                <a:lnTo>
                  <a:pt x="8314966" y="0"/>
                </a:lnTo>
                <a:lnTo>
                  <a:pt x="8314966" y="5176976"/>
                </a:lnTo>
                <a:lnTo>
                  <a:pt x="0" y="5176976"/>
                </a:lnTo>
                <a:lnTo>
                  <a:pt x="0" y="0"/>
                </a:lnTo>
                <a:close/>
              </a:path>
            </a:pathLst>
          </a:custGeom>
          <a:blipFill>
            <a:blip r:embed="rId4"/>
            <a:stretch>
              <a:fillRect l="0" t="0" r="-3768" b="0"/>
            </a:stretch>
          </a:blipFill>
        </p:spPr>
      </p:sp>
      <p:sp>
        <p:nvSpPr>
          <p:cNvPr name="TextBox 5" id="5"/>
          <p:cNvSpPr txBox="true"/>
          <p:nvPr/>
        </p:nvSpPr>
        <p:spPr>
          <a:xfrm rot="0">
            <a:off x="6475160" y="571945"/>
            <a:ext cx="5337679" cy="827786"/>
          </a:xfrm>
          <a:prstGeom prst="rect">
            <a:avLst/>
          </a:prstGeom>
        </p:spPr>
        <p:txBody>
          <a:bodyPr anchor="t" rtlCol="false" tIns="0" lIns="0" bIns="0" rIns="0">
            <a:spAutoFit/>
          </a:bodyPr>
          <a:lstStyle/>
          <a:p>
            <a:pPr algn="ctr">
              <a:lnSpc>
                <a:spcPts val="6874"/>
              </a:lnSpc>
              <a:spcBef>
                <a:spcPct val="0"/>
              </a:spcBef>
            </a:pPr>
            <a:r>
              <a:rPr lang="en-US" sz="4910">
                <a:solidFill>
                  <a:srgbClr val="000000"/>
                </a:solidFill>
                <a:latin typeface="Canva Sans"/>
              </a:rPr>
              <a:t>Random Forest</a:t>
            </a:r>
          </a:p>
        </p:txBody>
      </p:sp>
      <p:sp>
        <p:nvSpPr>
          <p:cNvPr name="TextBox 6" id="6"/>
          <p:cNvSpPr txBox="true"/>
          <p:nvPr/>
        </p:nvSpPr>
        <p:spPr>
          <a:xfrm rot="0">
            <a:off x="3035665" y="1809017"/>
            <a:ext cx="1950852"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Canva Sans"/>
              </a:rPr>
              <a:t>RESULTS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188612" y="0"/>
            <a:ext cx="2099388" cy="1028700"/>
          </a:xfrm>
          <a:prstGeom prst="rect">
            <a:avLst/>
          </a:prstGeom>
        </p:spPr>
      </p:pic>
      <p:grpSp>
        <p:nvGrpSpPr>
          <p:cNvPr name="Group 3" id="3"/>
          <p:cNvGrpSpPr/>
          <p:nvPr/>
        </p:nvGrpSpPr>
        <p:grpSpPr>
          <a:xfrm rot="0">
            <a:off x="0" y="8890006"/>
            <a:ext cx="18288000" cy="1362289"/>
            <a:chOff x="0" y="0"/>
            <a:chExt cx="4816593" cy="358792"/>
          </a:xfrm>
        </p:grpSpPr>
        <p:sp>
          <p:nvSpPr>
            <p:cNvPr name="Freeform 4" id="4"/>
            <p:cNvSpPr/>
            <p:nvPr/>
          </p:nvSpPr>
          <p:spPr>
            <a:xfrm flipH="false" flipV="false" rot="0">
              <a:off x="0" y="0"/>
              <a:ext cx="4816592" cy="358792"/>
            </a:xfrm>
            <a:custGeom>
              <a:avLst/>
              <a:gdLst/>
              <a:ahLst/>
              <a:cxnLst/>
              <a:rect r="r" b="b" t="t" l="l"/>
              <a:pathLst>
                <a:path h="358792" w="4816592">
                  <a:moveTo>
                    <a:pt x="0" y="0"/>
                  </a:moveTo>
                  <a:lnTo>
                    <a:pt x="4816592" y="0"/>
                  </a:lnTo>
                  <a:lnTo>
                    <a:pt x="4816592" y="358792"/>
                  </a:lnTo>
                  <a:lnTo>
                    <a:pt x="0" y="358792"/>
                  </a:lnTo>
                  <a:close/>
                </a:path>
              </a:pathLst>
            </a:custGeom>
            <a:solidFill>
              <a:srgbClr val="000000"/>
            </a:solidFill>
          </p:spPr>
        </p:sp>
        <p:sp>
          <p:nvSpPr>
            <p:cNvPr name="TextBox 5" id="5"/>
            <p:cNvSpPr txBox="true"/>
            <p:nvPr/>
          </p:nvSpPr>
          <p:spPr>
            <a:xfrm>
              <a:off x="0" y="-38100"/>
              <a:ext cx="4816593" cy="3968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42262" y="3294570"/>
            <a:ext cx="13138491" cy="2322982"/>
          </a:xfrm>
          <a:custGeom>
            <a:avLst/>
            <a:gdLst/>
            <a:ahLst/>
            <a:cxnLst/>
            <a:rect r="r" b="b" t="t" l="l"/>
            <a:pathLst>
              <a:path h="2322982" w="13138491">
                <a:moveTo>
                  <a:pt x="0" y="0"/>
                </a:moveTo>
                <a:lnTo>
                  <a:pt x="13138490" y="0"/>
                </a:lnTo>
                <a:lnTo>
                  <a:pt x="13138490" y="2322982"/>
                </a:lnTo>
                <a:lnTo>
                  <a:pt x="0" y="2322982"/>
                </a:lnTo>
                <a:lnTo>
                  <a:pt x="0" y="0"/>
                </a:lnTo>
                <a:close/>
              </a:path>
            </a:pathLst>
          </a:custGeom>
          <a:blipFill>
            <a:blip r:embed="rId3"/>
            <a:stretch>
              <a:fillRect l="0" t="-4290" r="0" b="-76903"/>
            </a:stretch>
          </a:blipFill>
        </p:spPr>
      </p:sp>
      <p:sp>
        <p:nvSpPr>
          <p:cNvPr name="TextBox 7" id="7"/>
          <p:cNvSpPr txBox="true"/>
          <p:nvPr/>
        </p:nvSpPr>
        <p:spPr>
          <a:xfrm rot="0">
            <a:off x="2742262" y="1177391"/>
            <a:ext cx="4439117" cy="580261"/>
          </a:xfrm>
          <a:prstGeom prst="rect">
            <a:avLst/>
          </a:prstGeom>
        </p:spPr>
        <p:txBody>
          <a:bodyPr anchor="t" rtlCol="false" tIns="0" lIns="0" bIns="0" rIns="0">
            <a:spAutoFit/>
          </a:bodyPr>
          <a:lstStyle/>
          <a:p>
            <a:pPr algn="ctr">
              <a:lnSpc>
                <a:spcPts val="4767"/>
              </a:lnSpc>
              <a:spcBef>
                <a:spcPct val="0"/>
              </a:spcBef>
            </a:pPr>
            <a:r>
              <a:rPr lang="en-US" sz="3405">
                <a:solidFill>
                  <a:srgbClr val="000000"/>
                </a:solidFill>
                <a:latin typeface="Canva Sans"/>
              </a:rPr>
              <a:t>CROSS VALIDATION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188612" y="0"/>
            <a:ext cx="2099388" cy="1028700"/>
          </a:xfrm>
          <a:prstGeom prst="rect">
            <a:avLst/>
          </a:prstGeom>
        </p:spPr>
      </p:pic>
      <p:grpSp>
        <p:nvGrpSpPr>
          <p:cNvPr name="Group 3" id="3"/>
          <p:cNvGrpSpPr/>
          <p:nvPr/>
        </p:nvGrpSpPr>
        <p:grpSpPr>
          <a:xfrm rot="0">
            <a:off x="0" y="8890006"/>
            <a:ext cx="18288000" cy="1362289"/>
            <a:chOff x="0" y="0"/>
            <a:chExt cx="4816593" cy="358792"/>
          </a:xfrm>
        </p:grpSpPr>
        <p:sp>
          <p:nvSpPr>
            <p:cNvPr name="Freeform 4" id="4"/>
            <p:cNvSpPr/>
            <p:nvPr/>
          </p:nvSpPr>
          <p:spPr>
            <a:xfrm flipH="false" flipV="false" rot="0">
              <a:off x="0" y="0"/>
              <a:ext cx="4816592" cy="358792"/>
            </a:xfrm>
            <a:custGeom>
              <a:avLst/>
              <a:gdLst/>
              <a:ahLst/>
              <a:cxnLst/>
              <a:rect r="r" b="b" t="t" l="l"/>
              <a:pathLst>
                <a:path h="358792" w="4816592">
                  <a:moveTo>
                    <a:pt x="0" y="0"/>
                  </a:moveTo>
                  <a:lnTo>
                    <a:pt x="4816592" y="0"/>
                  </a:lnTo>
                  <a:lnTo>
                    <a:pt x="4816592" y="358792"/>
                  </a:lnTo>
                  <a:lnTo>
                    <a:pt x="0" y="358792"/>
                  </a:lnTo>
                  <a:close/>
                </a:path>
              </a:pathLst>
            </a:custGeom>
            <a:solidFill>
              <a:srgbClr val="000000"/>
            </a:solidFill>
          </p:spPr>
        </p:sp>
        <p:sp>
          <p:nvSpPr>
            <p:cNvPr name="TextBox 5" id="5"/>
            <p:cNvSpPr txBox="true"/>
            <p:nvPr/>
          </p:nvSpPr>
          <p:spPr>
            <a:xfrm>
              <a:off x="0" y="-38100"/>
              <a:ext cx="4816593" cy="39689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244917" y="2423469"/>
            <a:ext cx="9798165" cy="5814083"/>
          </a:xfrm>
          <a:custGeom>
            <a:avLst/>
            <a:gdLst/>
            <a:ahLst/>
            <a:cxnLst/>
            <a:rect r="r" b="b" t="t" l="l"/>
            <a:pathLst>
              <a:path h="5814083" w="9798165">
                <a:moveTo>
                  <a:pt x="0" y="0"/>
                </a:moveTo>
                <a:lnTo>
                  <a:pt x="9798166" y="0"/>
                </a:lnTo>
                <a:lnTo>
                  <a:pt x="9798166" y="5814083"/>
                </a:lnTo>
                <a:lnTo>
                  <a:pt x="0" y="5814083"/>
                </a:lnTo>
                <a:lnTo>
                  <a:pt x="0" y="0"/>
                </a:lnTo>
                <a:close/>
              </a:path>
            </a:pathLst>
          </a:custGeom>
          <a:blipFill>
            <a:blip r:embed="rId3"/>
            <a:stretch>
              <a:fillRect l="-80708" t="-31324" r="-96361" b="-131324"/>
            </a:stretch>
          </a:blipFill>
        </p:spPr>
      </p:sp>
      <p:sp>
        <p:nvSpPr>
          <p:cNvPr name="TextBox 7" id="7"/>
          <p:cNvSpPr txBox="true"/>
          <p:nvPr/>
        </p:nvSpPr>
        <p:spPr>
          <a:xfrm rot="0">
            <a:off x="4547839" y="947729"/>
            <a:ext cx="6838633" cy="828040"/>
          </a:xfrm>
          <a:prstGeom prst="rect">
            <a:avLst/>
          </a:prstGeom>
        </p:spPr>
        <p:txBody>
          <a:bodyPr anchor="t" rtlCol="false" tIns="0" lIns="0" bIns="0" rIns="0">
            <a:spAutoFit/>
          </a:bodyPr>
          <a:lstStyle/>
          <a:p>
            <a:pPr algn="r">
              <a:lnSpc>
                <a:spcPts val="6859"/>
              </a:lnSpc>
              <a:spcBef>
                <a:spcPct val="0"/>
              </a:spcBef>
            </a:pPr>
            <a:r>
              <a:rPr lang="en-US" sz="4899">
                <a:solidFill>
                  <a:srgbClr val="000000"/>
                </a:solidFill>
                <a:latin typeface="Canva Sans Bold"/>
              </a:rPr>
              <a:t>Neural Network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483016" cy="10287000"/>
          </a:xfrm>
          <a:custGeom>
            <a:avLst/>
            <a:gdLst/>
            <a:ahLst/>
            <a:cxnLst/>
            <a:rect r="r" b="b" t="t" l="l"/>
            <a:pathLst>
              <a:path h="10287000" w="7483016">
                <a:moveTo>
                  <a:pt x="0" y="0"/>
                </a:moveTo>
                <a:lnTo>
                  <a:pt x="7483016" y="0"/>
                </a:lnTo>
                <a:lnTo>
                  <a:pt x="7483016" y="10287000"/>
                </a:lnTo>
                <a:lnTo>
                  <a:pt x="0" y="10287000"/>
                </a:lnTo>
                <a:lnTo>
                  <a:pt x="0" y="0"/>
                </a:lnTo>
                <a:close/>
              </a:path>
            </a:pathLst>
          </a:custGeom>
          <a:blipFill>
            <a:blip r:embed="rId2"/>
            <a:stretch>
              <a:fillRect l="-10316" t="0" r="-96019" b="0"/>
            </a:stretch>
          </a:blipFill>
        </p:spPr>
      </p:sp>
      <p:sp>
        <p:nvSpPr>
          <p:cNvPr name="TextBox 3" id="3"/>
          <p:cNvSpPr txBox="true"/>
          <p:nvPr/>
        </p:nvSpPr>
        <p:spPr>
          <a:xfrm rot="0">
            <a:off x="9648671" y="4169366"/>
            <a:ext cx="6537275" cy="974134"/>
          </a:xfrm>
          <a:prstGeom prst="rect">
            <a:avLst/>
          </a:prstGeom>
        </p:spPr>
        <p:txBody>
          <a:bodyPr anchor="t" rtlCol="false" tIns="0" lIns="0" bIns="0" rIns="0">
            <a:spAutoFit/>
          </a:bodyPr>
          <a:lstStyle/>
          <a:p>
            <a:pPr algn="ctr">
              <a:lnSpc>
                <a:spcPts val="7492"/>
              </a:lnSpc>
              <a:spcBef>
                <a:spcPct val="0"/>
              </a:spcBef>
            </a:pPr>
            <a:r>
              <a:rPr lang="en-US" sz="7135">
                <a:solidFill>
                  <a:srgbClr val="FFFFFF"/>
                </a:solidFill>
                <a:latin typeface="Roboto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1147" y="2730608"/>
            <a:ext cx="7780876" cy="7251439"/>
          </a:xfrm>
          <a:custGeom>
            <a:avLst/>
            <a:gdLst/>
            <a:ahLst/>
            <a:cxnLst/>
            <a:rect r="r" b="b" t="t" l="l"/>
            <a:pathLst>
              <a:path h="7251439" w="7780876">
                <a:moveTo>
                  <a:pt x="0" y="0"/>
                </a:moveTo>
                <a:lnTo>
                  <a:pt x="7780876" y="0"/>
                </a:lnTo>
                <a:lnTo>
                  <a:pt x="7780876" y="7251439"/>
                </a:lnTo>
                <a:lnTo>
                  <a:pt x="0" y="7251439"/>
                </a:lnTo>
                <a:lnTo>
                  <a:pt x="0" y="0"/>
                </a:lnTo>
                <a:close/>
              </a:path>
            </a:pathLst>
          </a:custGeom>
          <a:blipFill>
            <a:blip r:embed="rId2"/>
            <a:stretch>
              <a:fillRect l="-138052" t="-62848" r="-100071" b="-41232"/>
            </a:stretch>
          </a:blipFill>
        </p:spPr>
      </p:sp>
      <p:sp>
        <p:nvSpPr>
          <p:cNvPr name="TextBox 3" id="3"/>
          <p:cNvSpPr txBox="true"/>
          <p:nvPr/>
        </p:nvSpPr>
        <p:spPr>
          <a:xfrm rot="0">
            <a:off x="7024024" y="923925"/>
            <a:ext cx="4239951" cy="879908"/>
          </a:xfrm>
          <a:prstGeom prst="rect">
            <a:avLst/>
          </a:prstGeom>
        </p:spPr>
        <p:txBody>
          <a:bodyPr anchor="t" rtlCol="false" tIns="0" lIns="0" bIns="0" rIns="0">
            <a:spAutoFit/>
          </a:bodyPr>
          <a:lstStyle/>
          <a:p>
            <a:pPr algn="ctr">
              <a:lnSpc>
                <a:spcPts val="7151"/>
              </a:lnSpc>
              <a:spcBef>
                <a:spcPct val="0"/>
              </a:spcBef>
            </a:pPr>
            <a:r>
              <a:rPr lang="en-US" sz="5107">
                <a:solidFill>
                  <a:srgbClr val="000000"/>
                </a:solidFill>
                <a:latin typeface="Canva Sans"/>
              </a:rPr>
              <a:t>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6358597" y="3086100"/>
            <a:ext cx="5570806" cy="4114800"/>
          </a:xfrm>
          <a:custGeom>
            <a:avLst/>
            <a:gdLst/>
            <a:ahLst/>
            <a:cxnLst/>
            <a:rect r="r" b="b" t="t" l="l"/>
            <a:pathLst>
              <a:path h="4114800" w="5570806">
                <a:moveTo>
                  <a:pt x="0" y="0"/>
                </a:moveTo>
                <a:lnTo>
                  <a:pt x="5570806" y="0"/>
                </a:lnTo>
                <a:lnTo>
                  <a:pt x="55708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28112" y="3403385"/>
            <a:ext cx="13365267" cy="3841278"/>
          </a:xfrm>
          <a:prstGeom prst="rect">
            <a:avLst/>
          </a:prstGeom>
        </p:spPr>
        <p:txBody>
          <a:bodyPr anchor="t" rtlCol="false" tIns="0" lIns="0" bIns="0" rIns="0">
            <a:spAutoFit/>
          </a:bodyPr>
          <a:lstStyle/>
          <a:p>
            <a:pPr algn="just">
              <a:lnSpc>
                <a:spcPts val="3824"/>
              </a:lnSpc>
              <a:spcBef>
                <a:spcPct val="0"/>
              </a:spcBef>
            </a:pPr>
            <a:r>
              <a:rPr lang="en-US" sz="3641">
                <a:solidFill>
                  <a:srgbClr val="121723"/>
                </a:solidFill>
                <a:latin typeface="Roboto Bold"/>
              </a:rPr>
              <a:t>The dataset contains customer information with unique IDs, demographics (age, gender), purchase details (item, category, amount, location, size, color, season), review ratings, subscription status, shipping preferences, discount usage, promo codes, previous purchase counts, preferred payment methods, and purchase frequency. This comprehensive dataset enables the exploration of diverse customer shopping trends and behaviors.</a:t>
            </a:r>
          </a:p>
        </p:txBody>
      </p:sp>
      <p:grpSp>
        <p:nvGrpSpPr>
          <p:cNvPr name="Group 3" id="3"/>
          <p:cNvGrpSpPr/>
          <p:nvPr/>
        </p:nvGrpSpPr>
        <p:grpSpPr>
          <a:xfrm rot="0">
            <a:off x="16661605" y="0"/>
            <a:ext cx="1626395" cy="10287000"/>
            <a:chOff x="0" y="0"/>
            <a:chExt cx="428351" cy="2709333"/>
          </a:xfrm>
        </p:grpSpPr>
        <p:sp>
          <p:nvSpPr>
            <p:cNvPr name="Freeform 4" id="4"/>
            <p:cNvSpPr/>
            <p:nvPr/>
          </p:nvSpPr>
          <p:spPr>
            <a:xfrm flipH="false" flipV="false" rot="0">
              <a:off x="0" y="0"/>
              <a:ext cx="428351" cy="2709333"/>
            </a:xfrm>
            <a:custGeom>
              <a:avLst/>
              <a:gdLst/>
              <a:ahLst/>
              <a:cxnLst/>
              <a:rect r="r" b="b" t="t" l="l"/>
              <a:pathLst>
                <a:path h="2709333" w="428351">
                  <a:moveTo>
                    <a:pt x="0" y="0"/>
                  </a:moveTo>
                  <a:lnTo>
                    <a:pt x="428351" y="0"/>
                  </a:lnTo>
                  <a:lnTo>
                    <a:pt x="428351" y="2709333"/>
                  </a:lnTo>
                  <a:lnTo>
                    <a:pt x="0" y="2709333"/>
                  </a:lnTo>
                  <a:close/>
                </a:path>
              </a:pathLst>
            </a:custGeom>
            <a:solidFill>
              <a:srgbClr val="000000"/>
            </a:solidFill>
          </p:spPr>
        </p:sp>
        <p:sp>
          <p:nvSpPr>
            <p:cNvPr name="TextBox 5" id="5"/>
            <p:cNvSpPr txBox="true"/>
            <p:nvPr/>
          </p:nvSpPr>
          <p:spPr>
            <a:xfrm>
              <a:off x="0" y="-38100"/>
              <a:ext cx="428351"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94489" y="1133475"/>
            <a:ext cx="9129415" cy="974134"/>
          </a:xfrm>
          <a:prstGeom prst="rect">
            <a:avLst/>
          </a:prstGeom>
        </p:spPr>
        <p:txBody>
          <a:bodyPr anchor="t" rtlCol="false" tIns="0" lIns="0" bIns="0" rIns="0">
            <a:spAutoFit/>
          </a:bodyPr>
          <a:lstStyle/>
          <a:p>
            <a:pPr algn="ctr">
              <a:lnSpc>
                <a:spcPts val="7492"/>
              </a:lnSpc>
              <a:spcBef>
                <a:spcPct val="0"/>
              </a:spcBef>
            </a:pPr>
            <a:r>
              <a:rPr lang="en-US" sz="7135">
                <a:solidFill>
                  <a:srgbClr val="121723"/>
                </a:solidFill>
                <a:latin typeface="Roboto Bold"/>
              </a:rPr>
              <a:t>ABOUT THE DATASET</a:t>
            </a:r>
          </a:p>
        </p:txBody>
      </p:sp>
      <p:sp>
        <p:nvSpPr>
          <p:cNvPr name="TextBox 7" id="7"/>
          <p:cNvSpPr txBox="true"/>
          <p:nvPr/>
        </p:nvSpPr>
        <p:spPr>
          <a:xfrm rot="0">
            <a:off x="1528112" y="8316376"/>
            <a:ext cx="8206160" cy="431211"/>
          </a:xfrm>
          <a:prstGeom prst="rect">
            <a:avLst/>
          </a:prstGeom>
        </p:spPr>
        <p:txBody>
          <a:bodyPr anchor="t" rtlCol="false" tIns="0" lIns="0" bIns="0" rIns="0">
            <a:spAutoFit/>
          </a:bodyPr>
          <a:lstStyle/>
          <a:p>
            <a:pPr algn="ctr">
              <a:lnSpc>
                <a:spcPts val="3292"/>
              </a:lnSpc>
              <a:spcBef>
                <a:spcPct val="0"/>
              </a:spcBef>
            </a:pPr>
            <a:r>
              <a:rPr lang="en-US" sz="3135">
                <a:solidFill>
                  <a:srgbClr val="000000"/>
                </a:solidFill>
                <a:latin typeface="Roboto Bold"/>
              </a:rPr>
              <a:t>COMPRISING 4100 ROWS AND 18 COLUMNS,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1620772" y="3570376"/>
            <a:ext cx="15261823" cy="3864136"/>
          </a:xfrm>
          <a:custGeom>
            <a:avLst/>
            <a:gdLst/>
            <a:ahLst/>
            <a:cxnLst/>
            <a:rect r="r" b="b" t="t" l="l"/>
            <a:pathLst>
              <a:path h="3864136" w="15261823">
                <a:moveTo>
                  <a:pt x="0" y="0"/>
                </a:moveTo>
                <a:lnTo>
                  <a:pt x="15261822" y="0"/>
                </a:lnTo>
                <a:lnTo>
                  <a:pt x="15261822" y="3864136"/>
                </a:lnTo>
                <a:lnTo>
                  <a:pt x="0" y="3864136"/>
                </a:lnTo>
                <a:lnTo>
                  <a:pt x="0" y="0"/>
                </a:lnTo>
                <a:close/>
              </a:path>
            </a:pathLst>
          </a:custGeom>
          <a:blipFill>
            <a:blip r:embed="rId2"/>
            <a:stretch>
              <a:fillRect l="-128" t="-614" r="0" b="-1713"/>
            </a:stretch>
          </a:blipFill>
        </p:spPr>
      </p:sp>
      <p:sp>
        <p:nvSpPr>
          <p:cNvPr name="TextBox 3" id="3"/>
          <p:cNvSpPr txBox="true"/>
          <p:nvPr/>
        </p:nvSpPr>
        <p:spPr>
          <a:xfrm rot="0">
            <a:off x="1333617" y="1414249"/>
            <a:ext cx="15046456" cy="795022"/>
          </a:xfrm>
          <a:prstGeom prst="rect">
            <a:avLst/>
          </a:prstGeom>
        </p:spPr>
        <p:txBody>
          <a:bodyPr anchor="t" rtlCol="false" tIns="0" lIns="0" bIns="0" rIns="0">
            <a:spAutoFit/>
          </a:bodyPr>
          <a:lstStyle/>
          <a:p>
            <a:pPr algn="ctr">
              <a:lnSpc>
                <a:spcPts val="6579"/>
              </a:lnSpc>
              <a:spcBef>
                <a:spcPct val="0"/>
              </a:spcBef>
            </a:pPr>
            <a:r>
              <a:rPr lang="en-US" sz="4699">
                <a:solidFill>
                  <a:srgbClr val="FFFFFF"/>
                </a:solidFill>
                <a:latin typeface="Canva Sans"/>
              </a:rPr>
              <a:t>DATASET</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24225" y="3996121"/>
            <a:ext cx="15639550" cy="1147379"/>
          </a:xfrm>
          <a:prstGeom prst="rect">
            <a:avLst/>
          </a:prstGeom>
        </p:spPr>
        <p:txBody>
          <a:bodyPr anchor="t" rtlCol="false" tIns="0" lIns="0" bIns="0" rIns="0">
            <a:spAutoFit/>
          </a:bodyPr>
          <a:lstStyle/>
          <a:p>
            <a:pPr algn="ctr">
              <a:lnSpc>
                <a:spcPts val="8739"/>
              </a:lnSpc>
              <a:spcBef>
                <a:spcPct val="0"/>
              </a:spcBef>
            </a:pPr>
            <a:r>
              <a:rPr lang="en-US" sz="8323">
                <a:solidFill>
                  <a:srgbClr val="000000"/>
                </a:solidFill>
                <a:latin typeface="Roboto Bold"/>
              </a:rPr>
              <a:t>EXPLORATORY DATA ANALYSIS</a:t>
            </a:r>
          </a:p>
        </p:txBody>
      </p:sp>
      <p:sp>
        <p:nvSpPr>
          <p:cNvPr name="AutoShape 3" id="3"/>
          <p:cNvSpPr/>
          <p:nvPr/>
        </p:nvSpPr>
        <p:spPr>
          <a:xfrm>
            <a:off x="3055927" y="5686548"/>
            <a:ext cx="12176199"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479937"/>
            <a:ext cx="18288000" cy="807063"/>
            <a:chOff x="0" y="0"/>
            <a:chExt cx="4816593" cy="212560"/>
          </a:xfrm>
        </p:grpSpPr>
        <p:sp>
          <p:nvSpPr>
            <p:cNvPr name="Freeform 3" id="3"/>
            <p:cNvSpPr/>
            <p:nvPr/>
          </p:nvSpPr>
          <p:spPr>
            <a:xfrm flipH="false" flipV="false" rot="0">
              <a:off x="0" y="0"/>
              <a:ext cx="4816592" cy="212560"/>
            </a:xfrm>
            <a:custGeom>
              <a:avLst/>
              <a:gdLst/>
              <a:ahLst/>
              <a:cxnLst/>
              <a:rect r="r" b="b" t="t" l="l"/>
              <a:pathLst>
                <a:path h="212560" w="4816592">
                  <a:moveTo>
                    <a:pt x="0" y="0"/>
                  </a:moveTo>
                  <a:lnTo>
                    <a:pt x="4816592" y="0"/>
                  </a:lnTo>
                  <a:lnTo>
                    <a:pt x="4816592" y="212560"/>
                  </a:lnTo>
                  <a:lnTo>
                    <a:pt x="0" y="212560"/>
                  </a:lnTo>
                  <a:close/>
                </a:path>
              </a:pathLst>
            </a:custGeom>
            <a:solidFill>
              <a:srgbClr val="000000"/>
            </a:solidFill>
          </p:spPr>
        </p:sp>
        <p:sp>
          <p:nvSpPr>
            <p:cNvPr name="TextBox 4" id="4"/>
            <p:cNvSpPr txBox="true"/>
            <p:nvPr/>
          </p:nvSpPr>
          <p:spPr>
            <a:xfrm>
              <a:off x="0" y="-38100"/>
              <a:ext cx="4816593" cy="2506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61537" y="1584358"/>
            <a:ext cx="11346754" cy="7622636"/>
          </a:xfrm>
          <a:custGeom>
            <a:avLst/>
            <a:gdLst/>
            <a:ahLst/>
            <a:cxnLst/>
            <a:rect r="r" b="b" t="t" l="l"/>
            <a:pathLst>
              <a:path h="7622636" w="11346754">
                <a:moveTo>
                  <a:pt x="0" y="0"/>
                </a:moveTo>
                <a:lnTo>
                  <a:pt x="11346754" y="0"/>
                </a:lnTo>
                <a:lnTo>
                  <a:pt x="11346754" y="7622636"/>
                </a:lnTo>
                <a:lnTo>
                  <a:pt x="0" y="7622636"/>
                </a:lnTo>
                <a:lnTo>
                  <a:pt x="0" y="0"/>
                </a:lnTo>
                <a:close/>
              </a:path>
            </a:pathLst>
          </a:custGeom>
          <a:blipFill>
            <a:blip r:embed="rId2"/>
            <a:stretch>
              <a:fillRect l="-960" t="0" r="-960" b="0"/>
            </a:stretch>
          </a:blipFill>
        </p:spPr>
      </p:sp>
      <p:sp>
        <p:nvSpPr>
          <p:cNvPr name="TextBox 6" id="6"/>
          <p:cNvSpPr txBox="true"/>
          <p:nvPr/>
        </p:nvSpPr>
        <p:spPr>
          <a:xfrm rot="0">
            <a:off x="7126578" y="616584"/>
            <a:ext cx="3616672"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Canva Sans"/>
              </a:rPr>
              <a:t>HISTOGRAMS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626684" cy="1538864"/>
            <a:chOff x="0" y="0"/>
            <a:chExt cx="428427" cy="405297"/>
          </a:xfrm>
        </p:grpSpPr>
        <p:sp>
          <p:nvSpPr>
            <p:cNvPr name="Freeform 3" id="3"/>
            <p:cNvSpPr/>
            <p:nvPr/>
          </p:nvSpPr>
          <p:spPr>
            <a:xfrm flipH="false" flipV="false" rot="0">
              <a:off x="0" y="0"/>
              <a:ext cx="428427" cy="405297"/>
            </a:xfrm>
            <a:custGeom>
              <a:avLst/>
              <a:gdLst/>
              <a:ahLst/>
              <a:cxnLst/>
              <a:rect r="r" b="b" t="t" l="l"/>
              <a:pathLst>
                <a:path h="405297" w="428427">
                  <a:moveTo>
                    <a:pt x="0" y="0"/>
                  </a:moveTo>
                  <a:lnTo>
                    <a:pt x="428427" y="0"/>
                  </a:lnTo>
                  <a:lnTo>
                    <a:pt x="428427" y="405297"/>
                  </a:lnTo>
                  <a:lnTo>
                    <a:pt x="0" y="405297"/>
                  </a:lnTo>
                  <a:close/>
                </a:path>
              </a:pathLst>
            </a:custGeom>
            <a:solidFill>
              <a:srgbClr val="000000"/>
            </a:solidFill>
          </p:spPr>
        </p:sp>
        <p:sp>
          <p:nvSpPr>
            <p:cNvPr name="TextBox 4" id="4"/>
            <p:cNvSpPr txBox="true"/>
            <p:nvPr/>
          </p:nvSpPr>
          <p:spPr>
            <a:xfrm>
              <a:off x="0" y="-38100"/>
              <a:ext cx="428427" cy="44339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581868" y="8789954"/>
            <a:ext cx="1706132" cy="1497046"/>
            <a:chOff x="0" y="0"/>
            <a:chExt cx="449352" cy="394284"/>
          </a:xfrm>
        </p:grpSpPr>
        <p:sp>
          <p:nvSpPr>
            <p:cNvPr name="Freeform 6" id="6"/>
            <p:cNvSpPr/>
            <p:nvPr/>
          </p:nvSpPr>
          <p:spPr>
            <a:xfrm flipH="false" flipV="false" rot="0">
              <a:off x="0" y="0"/>
              <a:ext cx="449352" cy="394284"/>
            </a:xfrm>
            <a:custGeom>
              <a:avLst/>
              <a:gdLst/>
              <a:ahLst/>
              <a:cxnLst/>
              <a:rect r="r" b="b" t="t" l="l"/>
              <a:pathLst>
                <a:path h="394284" w="449352">
                  <a:moveTo>
                    <a:pt x="0" y="0"/>
                  </a:moveTo>
                  <a:lnTo>
                    <a:pt x="449352" y="0"/>
                  </a:lnTo>
                  <a:lnTo>
                    <a:pt x="449352" y="394284"/>
                  </a:lnTo>
                  <a:lnTo>
                    <a:pt x="0" y="394284"/>
                  </a:lnTo>
                  <a:close/>
                </a:path>
              </a:pathLst>
            </a:custGeom>
            <a:solidFill>
              <a:srgbClr val="222222"/>
            </a:solidFill>
          </p:spPr>
        </p:sp>
        <p:sp>
          <p:nvSpPr>
            <p:cNvPr name="TextBox 7" id="7"/>
            <p:cNvSpPr txBox="true"/>
            <p:nvPr/>
          </p:nvSpPr>
          <p:spPr>
            <a:xfrm>
              <a:off x="0" y="-38100"/>
              <a:ext cx="449352" cy="43238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292668" y="3265600"/>
            <a:ext cx="9702664" cy="6447788"/>
          </a:xfrm>
          <a:custGeom>
            <a:avLst/>
            <a:gdLst/>
            <a:ahLst/>
            <a:cxnLst/>
            <a:rect r="r" b="b" t="t" l="l"/>
            <a:pathLst>
              <a:path h="6447788" w="9702664">
                <a:moveTo>
                  <a:pt x="0" y="0"/>
                </a:moveTo>
                <a:lnTo>
                  <a:pt x="9702664" y="0"/>
                </a:lnTo>
                <a:lnTo>
                  <a:pt x="9702664" y="6447789"/>
                </a:lnTo>
                <a:lnTo>
                  <a:pt x="0" y="6447789"/>
                </a:lnTo>
                <a:lnTo>
                  <a:pt x="0" y="0"/>
                </a:lnTo>
                <a:close/>
              </a:path>
            </a:pathLst>
          </a:custGeom>
          <a:blipFill>
            <a:blip r:embed="rId2"/>
            <a:stretch>
              <a:fillRect l="0" t="-184" r="-2010" b="-184"/>
            </a:stretch>
          </a:blipFill>
        </p:spPr>
      </p:sp>
      <p:sp>
        <p:nvSpPr>
          <p:cNvPr name="TextBox 9" id="9"/>
          <p:cNvSpPr txBox="true"/>
          <p:nvPr/>
        </p:nvSpPr>
        <p:spPr>
          <a:xfrm rot="0">
            <a:off x="7375156" y="751393"/>
            <a:ext cx="3161333" cy="738507"/>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Canva Sans"/>
              </a:rPr>
              <a:t>BOX  PLOTS</a:t>
            </a:r>
          </a:p>
        </p:txBody>
      </p:sp>
      <p:sp>
        <p:nvSpPr>
          <p:cNvPr name="TextBox 10" id="10"/>
          <p:cNvSpPr txBox="true"/>
          <p:nvPr/>
        </p:nvSpPr>
        <p:spPr>
          <a:xfrm rot="0">
            <a:off x="1715779" y="1807099"/>
            <a:ext cx="14480087"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Canva Sans"/>
              </a:rPr>
              <a:t>These boxplots indicating that there are no significant outliers in these numerical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9575" y="2535935"/>
            <a:ext cx="8182684" cy="5978369"/>
          </a:xfrm>
          <a:custGeom>
            <a:avLst/>
            <a:gdLst/>
            <a:ahLst/>
            <a:cxnLst/>
            <a:rect r="r" b="b" t="t" l="l"/>
            <a:pathLst>
              <a:path h="5978369" w="8182684">
                <a:moveTo>
                  <a:pt x="0" y="0"/>
                </a:moveTo>
                <a:lnTo>
                  <a:pt x="8182684" y="0"/>
                </a:lnTo>
                <a:lnTo>
                  <a:pt x="8182684" y="5978369"/>
                </a:lnTo>
                <a:lnTo>
                  <a:pt x="0" y="5978369"/>
                </a:lnTo>
                <a:lnTo>
                  <a:pt x="0" y="0"/>
                </a:lnTo>
                <a:close/>
              </a:path>
            </a:pathLst>
          </a:custGeom>
          <a:blipFill>
            <a:blip r:embed="rId2"/>
            <a:stretch>
              <a:fillRect l="0" t="0" r="0" b="0"/>
            </a:stretch>
          </a:blipFill>
        </p:spPr>
      </p:sp>
      <p:sp>
        <p:nvSpPr>
          <p:cNvPr name="TextBox 3" id="3"/>
          <p:cNvSpPr txBox="true"/>
          <p:nvPr/>
        </p:nvSpPr>
        <p:spPr>
          <a:xfrm rot="0">
            <a:off x="4508106" y="981075"/>
            <a:ext cx="8785622" cy="513017"/>
          </a:xfrm>
          <a:prstGeom prst="rect">
            <a:avLst/>
          </a:prstGeom>
        </p:spPr>
        <p:txBody>
          <a:bodyPr anchor="t" rtlCol="false" tIns="0" lIns="0" bIns="0" rIns="0">
            <a:spAutoFit/>
          </a:bodyPr>
          <a:lstStyle/>
          <a:p>
            <a:pPr algn="ctr">
              <a:lnSpc>
                <a:spcPts val="4341"/>
              </a:lnSpc>
              <a:spcBef>
                <a:spcPct val="0"/>
              </a:spcBef>
            </a:pPr>
            <a:r>
              <a:rPr lang="en-US" sz="3101">
                <a:solidFill>
                  <a:srgbClr val="000000"/>
                </a:solidFill>
                <a:latin typeface="Canva Sans"/>
              </a:rPr>
              <a:t>Heatmap of Frequency VS Subscription Status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223332"/>
            <a:ext cx="18288000" cy="1885683"/>
            <a:chOff x="0" y="0"/>
            <a:chExt cx="4816593" cy="496641"/>
          </a:xfrm>
        </p:grpSpPr>
        <p:sp>
          <p:nvSpPr>
            <p:cNvPr name="Freeform 3" id="3"/>
            <p:cNvSpPr/>
            <p:nvPr/>
          </p:nvSpPr>
          <p:spPr>
            <a:xfrm flipH="false" flipV="false" rot="0">
              <a:off x="0" y="0"/>
              <a:ext cx="4816592" cy="496641"/>
            </a:xfrm>
            <a:custGeom>
              <a:avLst/>
              <a:gdLst/>
              <a:ahLst/>
              <a:cxnLst/>
              <a:rect r="r" b="b" t="t" l="l"/>
              <a:pathLst>
                <a:path h="496641" w="4816592">
                  <a:moveTo>
                    <a:pt x="0" y="0"/>
                  </a:moveTo>
                  <a:lnTo>
                    <a:pt x="4816592" y="0"/>
                  </a:lnTo>
                  <a:lnTo>
                    <a:pt x="4816592" y="496641"/>
                  </a:lnTo>
                  <a:lnTo>
                    <a:pt x="0" y="496641"/>
                  </a:lnTo>
                  <a:close/>
                </a:path>
              </a:pathLst>
            </a:custGeom>
            <a:solidFill>
              <a:srgbClr val="121723"/>
            </a:solidFill>
          </p:spPr>
        </p:sp>
        <p:sp>
          <p:nvSpPr>
            <p:cNvPr name="TextBox 4" id="4"/>
            <p:cNvSpPr txBox="true"/>
            <p:nvPr/>
          </p:nvSpPr>
          <p:spPr>
            <a:xfrm>
              <a:off x="0" y="-38100"/>
              <a:ext cx="4816593" cy="53474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874990"/>
            <a:ext cx="7419137" cy="5564352"/>
          </a:xfrm>
          <a:custGeom>
            <a:avLst/>
            <a:gdLst/>
            <a:ahLst/>
            <a:cxnLst/>
            <a:rect r="r" b="b" t="t" l="l"/>
            <a:pathLst>
              <a:path h="5564352" w="7419137">
                <a:moveTo>
                  <a:pt x="0" y="0"/>
                </a:moveTo>
                <a:lnTo>
                  <a:pt x="7419137" y="0"/>
                </a:lnTo>
                <a:lnTo>
                  <a:pt x="7419137" y="5564352"/>
                </a:lnTo>
                <a:lnTo>
                  <a:pt x="0" y="5564352"/>
                </a:lnTo>
                <a:lnTo>
                  <a:pt x="0" y="0"/>
                </a:lnTo>
                <a:close/>
              </a:path>
            </a:pathLst>
          </a:custGeom>
          <a:blipFill>
            <a:blip r:embed="rId2"/>
            <a:stretch>
              <a:fillRect l="0" t="0" r="0" b="0"/>
            </a:stretch>
          </a:blipFill>
        </p:spPr>
      </p:sp>
      <p:sp>
        <p:nvSpPr>
          <p:cNvPr name="Freeform 6" id="6"/>
          <p:cNvSpPr/>
          <p:nvPr/>
        </p:nvSpPr>
        <p:spPr>
          <a:xfrm flipH="false" flipV="false" rot="0">
            <a:off x="10319812" y="1874990"/>
            <a:ext cx="6939488" cy="5564352"/>
          </a:xfrm>
          <a:custGeom>
            <a:avLst/>
            <a:gdLst/>
            <a:ahLst/>
            <a:cxnLst/>
            <a:rect r="r" b="b" t="t" l="l"/>
            <a:pathLst>
              <a:path h="5564352" w="6939488">
                <a:moveTo>
                  <a:pt x="0" y="0"/>
                </a:moveTo>
                <a:lnTo>
                  <a:pt x="6939488" y="0"/>
                </a:lnTo>
                <a:lnTo>
                  <a:pt x="6939488" y="5564352"/>
                </a:lnTo>
                <a:lnTo>
                  <a:pt x="0" y="5564352"/>
                </a:lnTo>
                <a:lnTo>
                  <a:pt x="0" y="0"/>
                </a:lnTo>
                <a:close/>
              </a:path>
            </a:pathLst>
          </a:custGeom>
          <a:blipFill>
            <a:blip r:embed="rId3"/>
            <a:stretch>
              <a:fillRect l="-4296" t="-31814" r="0" b="-5467"/>
            </a:stretch>
          </a:blipFill>
        </p:spPr>
      </p:sp>
      <p:sp>
        <p:nvSpPr>
          <p:cNvPr name="TextBox 7" id="7"/>
          <p:cNvSpPr txBox="true"/>
          <p:nvPr/>
        </p:nvSpPr>
        <p:spPr>
          <a:xfrm rot="0">
            <a:off x="1245345" y="966610"/>
            <a:ext cx="5868814"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a:rPr>
              <a:t>Product Category Sales by Season</a:t>
            </a:r>
          </a:p>
        </p:txBody>
      </p:sp>
      <p:sp>
        <p:nvSpPr>
          <p:cNvPr name="TextBox 8" id="8"/>
          <p:cNvSpPr txBox="true"/>
          <p:nvPr/>
        </p:nvSpPr>
        <p:spPr>
          <a:xfrm rot="0">
            <a:off x="10104446" y="971550"/>
            <a:ext cx="6877477"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a:rPr>
              <a:t>Subscription status vs Payment Method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DAF2l2Vpb7w</dc:identifier>
  <dcterms:modified xsi:type="dcterms:W3CDTF">2011-08-01T06:04:30Z</dcterms:modified>
  <cp:revision>1</cp:revision>
  <dc:title>3,5 Billion View</dc:title>
</cp:coreProperties>
</file>